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4" r:id="rId9"/>
    <p:sldId id="271" r:id="rId10"/>
    <p:sldId id="262" r:id="rId11"/>
    <p:sldId id="265" r:id="rId12"/>
    <p:sldId id="266" r:id="rId13"/>
    <p:sldId id="270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4999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7700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9519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9525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419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665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4993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1333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7217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0401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88092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2708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FCB3A0E-2D64-47DB-9E74-4CE41B99C249}" type="datetimeFigureOut">
              <a:rPr lang="es-419" smtClean="0"/>
              <a:t>24/8/2019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419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89D31ED-FAEA-4026-844F-98F1DE7C28C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5342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8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045BB8-17B3-480A-B149-E9D1E2D7B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102" y="1432223"/>
            <a:ext cx="2818417" cy="3357976"/>
          </a:xfrm>
        </p:spPr>
        <p:txBody>
          <a:bodyPr>
            <a:normAutofit/>
          </a:bodyPr>
          <a:lstStyle/>
          <a:p>
            <a:r>
              <a:rPr lang="es-419" sz="4800"/>
              <a:t>SCALA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98EB77C-54E9-493D-A7FA-6CCCE1AE8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12572"/>
          <a:stretch/>
        </p:blipFill>
        <p:spPr>
          <a:xfrm>
            <a:off x="920833" y="1328839"/>
            <a:ext cx="6647395" cy="41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72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5E3977-3DF7-4DD0-8CE1-3AB9485A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SIGFOX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9E171EA6-4462-4E6D-9310-C21DBB2D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7986" y="3664465"/>
            <a:ext cx="2818418" cy="68705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</a:rPr>
              <a:t>Permite</a:t>
            </a:r>
            <a:r>
              <a:rPr lang="en-US" sz="2400" dirty="0">
                <a:solidFill>
                  <a:srgbClr val="000000"/>
                </a:solidFill>
              </a:rPr>
              <a:t> la </a:t>
            </a:r>
            <a:r>
              <a:rPr lang="en-US" sz="2400" dirty="0" err="1">
                <a:solidFill>
                  <a:srgbClr val="000000"/>
                </a:solidFill>
              </a:rPr>
              <a:t>interacción</a:t>
            </a:r>
            <a:r>
              <a:rPr lang="en-US" sz="2400" dirty="0">
                <a:solidFill>
                  <a:srgbClr val="000000"/>
                </a:solidFill>
              </a:rPr>
              <a:t> entre </a:t>
            </a:r>
            <a:r>
              <a:rPr lang="en-US" sz="2400" dirty="0" err="1">
                <a:solidFill>
                  <a:srgbClr val="000000"/>
                </a:solidFill>
              </a:rPr>
              <a:t>dispositivos</a:t>
            </a:r>
            <a:r>
              <a:rPr lang="en-US" sz="2400" dirty="0">
                <a:solidFill>
                  <a:srgbClr val="000000"/>
                </a:solidFill>
              </a:rPr>
              <a:t> IoT y el </a:t>
            </a:r>
            <a:r>
              <a:rPr lang="en-US" sz="2400" dirty="0" err="1">
                <a:solidFill>
                  <a:srgbClr val="000000"/>
                </a:solidFill>
              </a:rPr>
              <a:t>usuario</a:t>
            </a:r>
            <a:r>
              <a:rPr lang="en-US" sz="2400" dirty="0">
                <a:solidFill>
                  <a:srgbClr val="000000"/>
                </a:solidFill>
              </a:rPr>
              <a:t> final.</a:t>
            </a:r>
          </a:p>
        </p:txBody>
      </p:sp>
      <p:pic>
        <p:nvPicPr>
          <p:cNvPr id="5122" name="Picture 2" descr="Resultado de imagen para SIGFOX">
            <a:extLst>
              <a:ext uri="{FF2B5EF4-FFF2-40B4-BE49-F238E27FC236}">
                <a16:creationId xmlns:a16="http://schemas.microsoft.com/office/drawing/2014/main" id="{A9B1333A-0A42-48F4-AA01-03EAF09E8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834" y="1595822"/>
            <a:ext cx="6631744" cy="35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2" name="Rectangle 7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11DE87-9495-4EC8-BD53-9FC1D736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7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Descripción de la Aplicación Móvil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170" name="Picture 2" descr="Resultado de imagen para android">
            <a:extLst>
              <a:ext uri="{FF2B5EF4-FFF2-40B4-BE49-F238E27FC236}">
                <a16:creationId xmlns:a16="http://schemas.microsoft.com/office/drawing/2014/main" id="{F6B50312-83DF-4C7E-9A70-007B2F442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834" y="1736746"/>
            <a:ext cx="6631744" cy="331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7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AB3AB9-0B57-41FB-9E5E-8EB429EBA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/>
              <a:t>Login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FED12EE-FF96-462D-A33B-F35BAA0D7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96" y="640080"/>
            <a:ext cx="3143306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66764B-1433-466A-9F92-913D26265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048" y="2874280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iniciar</a:t>
            </a:r>
            <a:r>
              <a:rPr lang="en-US" dirty="0"/>
              <a:t> session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aplicación</a:t>
            </a:r>
            <a:r>
              <a:rPr lang="en-US" dirty="0"/>
              <a:t> </a:t>
            </a:r>
            <a:r>
              <a:rPr lang="en-US" dirty="0" err="1"/>
              <a:t>móvil</a:t>
            </a:r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7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E3236F-9D8C-4C06-BEA0-D89FE228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419" sz="4400" dirty="0"/>
              <a:t>Menú principal</a:t>
            </a:r>
          </a:p>
        </p:txBody>
      </p:sp>
      <p:pic>
        <p:nvPicPr>
          <p:cNvPr id="4" name="Marcador de contenido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4B04371-2653-42BC-86E7-4AA3156D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982"/>
          <a:stretch/>
        </p:blipFill>
        <p:spPr>
          <a:xfrm>
            <a:off x="633999" y="687479"/>
            <a:ext cx="3722101" cy="549330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80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D3AF8C-92C3-4F1E-8EA0-12B58C68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419" sz="4400"/>
              <a:t>Clasificador de Objetos</a:t>
            </a:r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DBDD4922-50FB-419A-9E7F-135F91594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96" y="640080"/>
            <a:ext cx="3143306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248D74-8C18-470A-BFA3-A1CCCB799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048" y="3133576"/>
            <a:ext cx="6730276" cy="4050792"/>
          </a:xfrm>
        </p:spPr>
        <p:txBody>
          <a:bodyPr>
            <a:normAutofit/>
          </a:bodyPr>
          <a:lstStyle/>
          <a:p>
            <a:r>
              <a:rPr lang="en-US" sz="2400" dirty="0"/>
              <a:t>Nos </a:t>
            </a:r>
            <a:r>
              <a:rPr lang="en-US" sz="2400" dirty="0" err="1"/>
              <a:t>presenta</a:t>
            </a:r>
            <a:r>
              <a:rPr lang="en-US" sz="2400" dirty="0"/>
              <a:t> el peso.</a:t>
            </a:r>
          </a:p>
          <a:p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caso</a:t>
            </a:r>
            <a:r>
              <a:rPr lang="en-US" sz="2400" dirty="0"/>
              <a:t> de ser </a:t>
            </a:r>
            <a:r>
              <a:rPr lang="en-US" sz="2400" dirty="0" err="1"/>
              <a:t>objeto</a:t>
            </a:r>
            <a:r>
              <a:rPr lang="en-US" sz="2400" dirty="0"/>
              <a:t> </a:t>
            </a:r>
            <a:r>
              <a:rPr lang="en-US" sz="2400" dirty="0" err="1"/>
              <a:t>conocido</a:t>
            </a:r>
            <a:r>
              <a:rPr lang="en-US" sz="2400" dirty="0"/>
              <a:t> </a:t>
            </a:r>
            <a:r>
              <a:rPr lang="en-US" sz="2400" dirty="0" err="1"/>
              <a:t>nos</a:t>
            </a:r>
            <a:r>
              <a:rPr lang="en-US" sz="2400" dirty="0"/>
              <a:t> </a:t>
            </a:r>
            <a:r>
              <a:rPr lang="en-US" sz="2400" dirty="0" err="1"/>
              <a:t>presenta</a:t>
            </a:r>
            <a:r>
              <a:rPr lang="en-US" sz="2400" dirty="0"/>
              <a:t> una imagen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referencia</a:t>
            </a:r>
            <a:r>
              <a:rPr lang="en-US" sz="2400" dirty="0"/>
              <a:t> del </a:t>
            </a:r>
            <a:r>
              <a:rPr lang="en-US" sz="2400" dirty="0" err="1"/>
              <a:t>objeto</a:t>
            </a:r>
            <a:r>
              <a:rPr lang="en-US" sz="2400" dirty="0"/>
              <a:t>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37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517B33-36D6-457A-B6A9-A705D761F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419" sz="4400" dirty="0"/>
              <a:t>Entrenamiento</a:t>
            </a:r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ABEED76-CDCA-415F-A8FA-546D4B46F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96" y="640080"/>
            <a:ext cx="3143306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49A6F0-E165-4D19-9089-9A90C128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3010486"/>
            <a:ext cx="6730276" cy="3161714"/>
          </a:xfrm>
        </p:spPr>
        <p:txBody>
          <a:bodyPr>
            <a:normAutofit/>
          </a:bodyPr>
          <a:lstStyle/>
          <a:p>
            <a:r>
              <a:rPr lang="en-US" sz="2400" dirty="0" err="1"/>
              <a:t>Poder</a:t>
            </a:r>
            <a:r>
              <a:rPr lang="en-US" sz="2400" dirty="0"/>
              <a:t> </a:t>
            </a:r>
            <a:r>
              <a:rPr lang="en-US" sz="2400" dirty="0" err="1"/>
              <a:t>actualizar</a:t>
            </a:r>
            <a:r>
              <a:rPr lang="en-US" sz="2400" dirty="0"/>
              <a:t> el dataset.</a:t>
            </a:r>
          </a:p>
          <a:p>
            <a:r>
              <a:rPr lang="en-US" sz="2400" dirty="0" err="1"/>
              <a:t>Comprobar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el </a:t>
            </a:r>
            <a:r>
              <a:rPr lang="en-US" sz="2400" dirty="0" err="1"/>
              <a:t>modelo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acertando</a:t>
            </a:r>
            <a:r>
              <a:rPr lang="en-US" sz="2400" dirty="0"/>
              <a:t> o </a:t>
            </a:r>
            <a:r>
              <a:rPr lang="en-US" sz="2400" dirty="0" err="1"/>
              <a:t>fallando</a:t>
            </a:r>
            <a:r>
              <a:rPr lang="en-US" sz="2400" dirty="0"/>
              <a:t>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765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379175-4B42-4AC9-99B5-7E2BFA3C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/>
              <a:t>Histórico</a:t>
            </a:r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E2FE08C-6FB8-4A14-8444-946D348DF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96" y="640080"/>
            <a:ext cx="3143306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83E300-83A6-48AE-998F-DD767852C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3132169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Presenta</a:t>
            </a:r>
            <a:r>
              <a:rPr lang="en-US" sz="2400" dirty="0"/>
              <a:t> </a:t>
            </a:r>
            <a:r>
              <a:rPr lang="en-US" sz="2400" dirty="0" err="1"/>
              <a:t>estadisticas</a:t>
            </a:r>
            <a:r>
              <a:rPr lang="en-US" sz="2400" dirty="0"/>
              <a:t> de </a:t>
            </a:r>
            <a:r>
              <a:rPr lang="en-US" sz="2400" dirty="0" err="1"/>
              <a:t>aciertos</a:t>
            </a:r>
            <a:r>
              <a:rPr lang="en-US" sz="2400" dirty="0"/>
              <a:t> o </a:t>
            </a:r>
            <a:r>
              <a:rPr lang="en-US" sz="2400" dirty="0" err="1"/>
              <a:t>fallos</a:t>
            </a:r>
            <a:r>
              <a:rPr lang="en-US" sz="2400" dirty="0"/>
              <a:t> </a:t>
            </a:r>
            <a:r>
              <a:rPr lang="en-US" sz="2400" dirty="0" err="1"/>
              <a:t>correspondientes</a:t>
            </a:r>
            <a:r>
              <a:rPr lang="en-US" sz="2400" dirty="0"/>
              <a:t> al </a:t>
            </a:r>
            <a:r>
              <a:rPr lang="en-US" sz="2400" dirty="0" err="1"/>
              <a:t>entrenador</a:t>
            </a:r>
            <a:r>
              <a:rPr lang="en-US" sz="2400" dirty="0"/>
              <a:t> de </a:t>
            </a:r>
            <a:r>
              <a:rPr lang="en-US" sz="2400" dirty="0" err="1"/>
              <a:t>objetos</a:t>
            </a:r>
            <a:r>
              <a:rPr lang="en-US" sz="2400" dirty="0"/>
              <a:t>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757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E658CC4-0139-45DC-BF95-E6C92F84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s-419" sz="3000">
                <a:solidFill>
                  <a:srgbClr val="FFFFFF"/>
                </a:solidFill>
              </a:rPr>
              <a:t>Problemática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479A4E-D3F6-4277-8964-1BE5BBA94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s-EC"/>
              <a:t>La bananera </a:t>
            </a:r>
            <a:r>
              <a:rPr lang="es-EC" err="1"/>
              <a:t>EcIOT</a:t>
            </a:r>
            <a:r>
              <a:rPr lang="es-EC"/>
              <a:t> busca automatizar la distribución de cajas de acuerdo a su peso para ubicarlas en el camión respectivo. Actualmente tienen varios productos y cajas con diferentes tamaños (con variaciones de ± 5g). </a:t>
            </a:r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4879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8CE481-6C14-44E0-A112-2B266CEF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</p:spPr>
        <p:txBody>
          <a:bodyPr>
            <a:normAutofit/>
          </a:bodyPr>
          <a:lstStyle/>
          <a:p>
            <a:r>
              <a:rPr lang="es-419" sz="5100"/>
              <a:t>Planteamiento de la Solución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EB1267-A52D-4F0A-B166-686BAD773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1359090"/>
            <a:ext cx="5132665" cy="4048046"/>
          </a:xfrm>
        </p:spPr>
        <p:txBody>
          <a:bodyPr anchor="ctr">
            <a:normAutofit/>
          </a:bodyPr>
          <a:lstStyle/>
          <a:p>
            <a:r>
              <a:rPr lang="es-419"/>
              <a:t>Un dispositivo IoT capaz de obtener el peso de un objeto en cualquier momento y mediante el uso de herramientas tecnológicas poder analizar los datos obtenidos y poder presentarlos mediante un aplicativo móvil.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8C84B8E-16E8-4E54-B4AC-84CE5159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DE6DE1-0FB2-4615-9589-7D0D7176A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110054"/>
            <a:ext cx="6558608" cy="458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8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Materiales Usados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9EEEA-5DB7-4DC7-AF9F-74D1C19B7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199147-B958-49C0-9BE2-65BDD892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70505D-EC2C-4D1A-86DE-258377807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F20BDF-18D7-4E94-9BA1-9CEB40470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46920" y="5257800"/>
            <a:chExt cx="1080904" cy="10809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F42242-4089-4E5D-95C3-C113C73DA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46920" y="5257800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96F87F1-ABB5-42FB-86BD-EED111CD3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55011" y="5365890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332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E1B31BFE-C957-4944-A51D-5CC693C32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483" y="4212708"/>
            <a:ext cx="3973916" cy="17217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2"/>
                </a:solidFill>
              </a:rPr>
              <a:t>Requiere toda la lógica para obtener los datos del sensor de peso.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0C525-7998-4EC2-A3C5-21B4DA00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519" y="720071"/>
            <a:ext cx="3970877" cy="349263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solidFill>
                  <a:schemeClr val="tx1"/>
                </a:solidFill>
              </a:rPr>
              <a:t>Arduino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AB787F-54BD-499B-8AFE-A3A023DF7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43" r="18208" b="1"/>
          <a:stretch/>
        </p:blipFill>
        <p:spPr bwMode="auto">
          <a:xfrm>
            <a:off x="643467" y="720071"/>
            <a:ext cx="5503939" cy="5503939"/>
          </a:xfrm>
          <a:custGeom>
            <a:avLst/>
            <a:gdLst>
              <a:gd name="connsiteX0" fmla="*/ 1525700 w 3051400"/>
              <a:gd name="connsiteY0" fmla="*/ 171641 h 3051400"/>
              <a:gd name="connsiteX1" fmla="*/ 2879759 w 3051400"/>
              <a:gd name="connsiteY1" fmla="*/ 1525700 h 3051400"/>
              <a:gd name="connsiteX2" fmla="*/ 1525700 w 3051400"/>
              <a:gd name="connsiteY2" fmla="*/ 2879759 h 3051400"/>
              <a:gd name="connsiteX3" fmla="*/ 171641 w 3051400"/>
              <a:gd name="connsiteY3" fmla="*/ 1525700 h 3051400"/>
              <a:gd name="connsiteX4" fmla="*/ 1525700 w 3051400"/>
              <a:gd name="connsiteY4" fmla="*/ 171641 h 3051400"/>
              <a:gd name="connsiteX5" fmla="*/ 1525700 w 3051400"/>
              <a:gd name="connsiteY5" fmla="*/ 133499 h 3051400"/>
              <a:gd name="connsiteX6" fmla="*/ 133499 w 3051400"/>
              <a:gd name="connsiteY6" fmla="*/ 1525700 h 3051400"/>
              <a:gd name="connsiteX7" fmla="*/ 1525700 w 3051400"/>
              <a:gd name="connsiteY7" fmla="*/ 2917901 h 3051400"/>
              <a:gd name="connsiteX8" fmla="*/ 2917901 w 3051400"/>
              <a:gd name="connsiteY8" fmla="*/ 1525700 h 3051400"/>
              <a:gd name="connsiteX9" fmla="*/ 1525700 w 3051400"/>
              <a:gd name="connsiteY9" fmla="*/ 133499 h 3051400"/>
              <a:gd name="connsiteX10" fmla="*/ 1525700 w 3051400"/>
              <a:gd name="connsiteY10" fmla="*/ 0 h 3051400"/>
              <a:gd name="connsiteX11" fmla="*/ 3051400 w 3051400"/>
              <a:gd name="connsiteY11" fmla="*/ 1525700 h 3051400"/>
              <a:gd name="connsiteX12" fmla="*/ 1525700 w 3051400"/>
              <a:gd name="connsiteY12" fmla="*/ 3051400 h 3051400"/>
              <a:gd name="connsiteX13" fmla="*/ 0 w 3051400"/>
              <a:gd name="connsiteY13" fmla="*/ 1525700 h 3051400"/>
              <a:gd name="connsiteX14" fmla="*/ 1525700 w 3051400"/>
              <a:gd name="connsiteY14" fmla="*/ 0 h 305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51400" h="3051400">
                <a:moveTo>
                  <a:pt x="1525700" y="171641"/>
                </a:moveTo>
                <a:cubicBezTo>
                  <a:pt x="2273526" y="171641"/>
                  <a:pt x="2879759" y="777874"/>
                  <a:pt x="2879759" y="1525700"/>
                </a:cubicBezTo>
                <a:cubicBezTo>
                  <a:pt x="2879759" y="2273526"/>
                  <a:pt x="2273526" y="2879759"/>
                  <a:pt x="1525700" y="2879759"/>
                </a:cubicBezTo>
                <a:cubicBezTo>
                  <a:pt x="777874" y="2879759"/>
                  <a:pt x="171641" y="2273526"/>
                  <a:pt x="171641" y="1525700"/>
                </a:cubicBezTo>
                <a:cubicBezTo>
                  <a:pt x="171641" y="777874"/>
                  <a:pt x="777874" y="171641"/>
                  <a:pt x="1525700" y="171641"/>
                </a:cubicBezTo>
                <a:close/>
                <a:moveTo>
                  <a:pt x="1525700" y="133499"/>
                </a:moveTo>
                <a:cubicBezTo>
                  <a:pt x="756809" y="133499"/>
                  <a:pt x="133499" y="756809"/>
                  <a:pt x="133499" y="1525700"/>
                </a:cubicBezTo>
                <a:cubicBezTo>
                  <a:pt x="133499" y="2294591"/>
                  <a:pt x="756809" y="2917901"/>
                  <a:pt x="1525700" y="2917901"/>
                </a:cubicBezTo>
                <a:cubicBezTo>
                  <a:pt x="2294591" y="2917901"/>
                  <a:pt x="2917901" y="2294591"/>
                  <a:pt x="2917901" y="1525700"/>
                </a:cubicBezTo>
                <a:cubicBezTo>
                  <a:pt x="2917901" y="756809"/>
                  <a:pt x="2294591" y="133499"/>
                  <a:pt x="1525700" y="133499"/>
                </a:cubicBezTo>
                <a:close/>
                <a:moveTo>
                  <a:pt x="1525700" y="0"/>
                </a:moveTo>
                <a:cubicBezTo>
                  <a:pt x="2368321" y="0"/>
                  <a:pt x="3051400" y="683079"/>
                  <a:pt x="3051400" y="1525700"/>
                </a:cubicBezTo>
                <a:cubicBezTo>
                  <a:pt x="3051400" y="2368321"/>
                  <a:pt x="2368321" y="3051400"/>
                  <a:pt x="1525700" y="3051400"/>
                </a:cubicBezTo>
                <a:cubicBezTo>
                  <a:pt x="683079" y="3051400"/>
                  <a:pt x="0" y="2368321"/>
                  <a:pt x="0" y="1525700"/>
                </a:cubicBezTo>
                <a:cubicBezTo>
                  <a:pt x="0" y="683079"/>
                  <a:pt x="683079" y="0"/>
                  <a:pt x="15257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23991EB4-1F71-4BE4-B24D-277DD5EE9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8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590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79A14A1-ABBF-4D3D-8AA5-0C182AA26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483" y="4212708"/>
            <a:ext cx="3973916" cy="17217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chemeClr val="tx2"/>
                </a:solidFill>
              </a:rPr>
              <a:t>Obtendrá</a:t>
            </a:r>
            <a:r>
              <a:rPr lang="en-US" sz="2400" dirty="0">
                <a:solidFill>
                  <a:schemeClr val="tx2"/>
                </a:solidFill>
              </a:rPr>
              <a:t> el peso de los </a:t>
            </a:r>
            <a:r>
              <a:rPr lang="en-US" sz="2400" dirty="0" err="1">
                <a:solidFill>
                  <a:schemeClr val="tx2"/>
                </a:solidFill>
              </a:rPr>
              <a:t>objetos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F952AC-2B7F-456E-B393-9D73E7D5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519" y="720071"/>
            <a:ext cx="3970877" cy="349263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tx1"/>
                </a:solidFill>
              </a:rPr>
              <a:t>Sensor de Peso</a:t>
            </a:r>
          </a:p>
        </p:txBody>
      </p:sp>
      <p:pic>
        <p:nvPicPr>
          <p:cNvPr id="3074" name="Picture 2" descr="Resultado de imagen para sensor de peso o fuerza de 50 kg codigo arduino">
            <a:extLst>
              <a:ext uri="{FF2B5EF4-FFF2-40B4-BE49-F238E27FC236}">
                <a16:creationId xmlns:a16="http://schemas.microsoft.com/office/drawing/2014/main" id="{080F1A34-796A-4ECE-B29E-5473E3FFF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643467" y="720071"/>
            <a:ext cx="5503939" cy="5503939"/>
          </a:xfrm>
          <a:custGeom>
            <a:avLst/>
            <a:gdLst>
              <a:gd name="connsiteX0" fmla="*/ 1525700 w 3051400"/>
              <a:gd name="connsiteY0" fmla="*/ 171641 h 3051400"/>
              <a:gd name="connsiteX1" fmla="*/ 2879759 w 3051400"/>
              <a:gd name="connsiteY1" fmla="*/ 1525700 h 3051400"/>
              <a:gd name="connsiteX2" fmla="*/ 1525700 w 3051400"/>
              <a:gd name="connsiteY2" fmla="*/ 2879759 h 3051400"/>
              <a:gd name="connsiteX3" fmla="*/ 171641 w 3051400"/>
              <a:gd name="connsiteY3" fmla="*/ 1525700 h 3051400"/>
              <a:gd name="connsiteX4" fmla="*/ 1525700 w 3051400"/>
              <a:gd name="connsiteY4" fmla="*/ 171641 h 3051400"/>
              <a:gd name="connsiteX5" fmla="*/ 1525700 w 3051400"/>
              <a:gd name="connsiteY5" fmla="*/ 133499 h 3051400"/>
              <a:gd name="connsiteX6" fmla="*/ 133499 w 3051400"/>
              <a:gd name="connsiteY6" fmla="*/ 1525700 h 3051400"/>
              <a:gd name="connsiteX7" fmla="*/ 1525700 w 3051400"/>
              <a:gd name="connsiteY7" fmla="*/ 2917901 h 3051400"/>
              <a:gd name="connsiteX8" fmla="*/ 2917901 w 3051400"/>
              <a:gd name="connsiteY8" fmla="*/ 1525700 h 3051400"/>
              <a:gd name="connsiteX9" fmla="*/ 1525700 w 3051400"/>
              <a:gd name="connsiteY9" fmla="*/ 133499 h 3051400"/>
              <a:gd name="connsiteX10" fmla="*/ 1525700 w 3051400"/>
              <a:gd name="connsiteY10" fmla="*/ 0 h 3051400"/>
              <a:gd name="connsiteX11" fmla="*/ 3051400 w 3051400"/>
              <a:gd name="connsiteY11" fmla="*/ 1525700 h 3051400"/>
              <a:gd name="connsiteX12" fmla="*/ 1525700 w 3051400"/>
              <a:gd name="connsiteY12" fmla="*/ 3051400 h 3051400"/>
              <a:gd name="connsiteX13" fmla="*/ 0 w 3051400"/>
              <a:gd name="connsiteY13" fmla="*/ 1525700 h 3051400"/>
              <a:gd name="connsiteX14" fmla="*/ 1525700 w 3051400"/>
              <a:gd name="connsiteY14" fmla="*/ 0 h 305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51400" h="3051400">
                <a:moveTo>
                  <a:pt x="1525700" y="171641"/>
                </a:moveTo>
                <a:cubicBezTo>
                  <a:pt x="2273526" y="171641"/>
                  <a:pt x="2879759" y="777874"/>
                  <a:pt x="2879759" y="1525700"/>
                </a:cubicBezTo>
                <a:cubicBezTo>
                  <a:pt x="2879759" y="2273526"/>
                  <a:pt x="2273526" y="2879759"/>
                  <a:pt x="1525700" y="2879759"/>
                </a:cubicBezTo>
                <a:cubicBezTo>
                  <a:pt x="777874" y="2879759"/>
                  <a:pt x="171641" y="2273526"/>
                  <a:pt x="171641" y="1525700"/>
                </a:cubicBezTo>
                <a:cubicBezTo>
                  <a:pt x="171641" y="777874"/>
                  <a:pt x="777874" y="171641"/>
                  <a:pt x="1525700" y="171641"/>
                </a:cubicBezTo>
                <a:close/>
                <a:moveTo>
                  <a:pt x="1525700" y="133499"/>
                </a:moveTo>
                <a:cubicBezTo>
                  <a:pt x="756809" y="133499"/>
                  <a:pt x="133499" y="756809"/>
                  <a:pt x="133499" y="1525700"/>
                </a:cubicBezTo>
                <a:cubicBezTo>
                  <a:pt x="133499" y="2294591"/>
                  <a:pt x="756809" y="2917901"/>
                  <a:pt x="1525700" y="2917901"/>
                </a:cubicBezTo>
                <a:cubicBezTo>
                  <a:pt x="2294591" y="2917901"/>
                  <a:pt x="2917901" y="2294591"/>
                  <a:pt x="2917901" y="1525700"/>
                </a:cubicBezTo>
                <a:cubicBezTo>
                  <a:pt x="2917901" y="756809"/>
                  <a:pt x="2294591" y="133499"/>
                  <a:pt x="1525700" y="133499"/>
                </a:cubicBezTo>
                <a:close/>
                <a:moveTo>
                  <a:pt x="1525700" y="0"/>
                </a:moveTo>
                <a:cubicBezTo>
                  <a:pt x="2368321" y="0"/>
                  <a:pt x="3051400" y="683079"/>
                  <a:pt x="3051400" y="1525700"/>
                </a:cubicBezTo>
                <a:cubicBezTo>
                  <a:pt x="3051400" y="2368321"/>
                  <a:pt x="2368321" y="3051400"/>
                  <a:pt x="1525700" y="3051400"/>
                </a:cubicBezTo>
                <a:cubicBezTo>
                  <a:pt x="683079" y="3051400"/>
                  <a:pt x="0" y="2368321"/>
                  <a:pt x="0" y="1525700"/>
                </a:cubicBezTo>
                <a:cubicBezTo>
                  <a:pt x="0" y="683079"/>
                  <a:pt x="683079" y="0"/>
                  <a:pt x="15257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23991EB4-1F71-4BE4-B24D-277DD5EE9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8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36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DCCC42-17A1-4DA8-A24F-8B002A1D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cap="all" dirty="0"/>
              <a:t>HX711</a:t>
            </a:r>
          </a:p>
        </p:txBody>
      </p:sp>
      <p:pic>
        <p:nvPicPr>
          <p:cNvPr id="4098" name="Picture 2" descr="Resultado de imagen para HX711">
            <a:extLst>
              <a:ext uri="{FF2B5EF4-FFF2-40B4-BE49-F238E27FC236}">
                <a16:creationId xmlns:a16="http://schemas.microsoft.com/office/drawing/2014/main" id="{00722F75-7171-4046-BFE3-94CE4E56D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60" r="4756"/>
          <a:stretch/>
        </p:blipFill>
        <p:spPr bwMode="auto">
          <a:xfrm>
            <a:off x="1" y="2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060CE1A-A2ED-43AC-857D-05822177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98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FCF2764E-0034-4F97-9BD8-8EACCBB6A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el peso de un </a:t>
            </a:r>
            <a:r>
              <a:rPr lang="en-US" dirty="0" err="1"/>
              <a:t>objeto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.</a:t>
            </a:r>
          </a:p>
          <a:p>
            <a:r>
              <a:rPr lang="en-US" dirty="0" err="1"/>
              <a:t>Convertidor</a:t>
            </a:r>
            <a:r>
              <a:rPr lang="en-US" dirty="0"/>
              <a:t> </a:t>
            </a:r>
            <a:r>
              <a:rPr lang="en-US" dirty="0" err="1"/>
              <a:t>Analógico</a:t>
            </a:r>
            <a:r>
              <a:rPr lang="en-US" dirty="0"/>
              <a:t>-Digital.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12269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715102-70F6-48D9-B3B1-7AF86847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cap="all">
                <a:solidFill>
                  <a:srgbClr val="000000"/>
                </a:solidFill>
              </a:rPr>
              <a:t>Thinxtra</a:t>
            </a:r>
          </a:p>
        </p:txBody>
      </p:sp>
      <p:pic>
        <p:nvPicPr>
          <p:cNvPr id="6146" name="Picture 2" descr="Resultado de imagen para thinxtra">
            <a:extLst>
              <a:ext uri="{FF2B5EF4-FFF2-40B4-BE49-F238E27FC236}">
                <a16:creationId xmlns:a16="http://schemas.microsoft.com/office/drawing/2014/main" id="{BB895ED1-DC4A-4F96-A700-721EBC714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76" r="26659"/>
          <a:stretch/>
        </p:blipFill>
        <p:spPr bwMode="auto"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9D53E26E-AB5C-48D4-8F5C-A620E5F10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3007389"/>
            <a:ext cx="4869179" cy="3065865"/>
          </a:xfrm>
        </p:spPr>
        <p:txBody>
          <a:bodyPr anchor="t">
            <a:normAutofit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Módulo</a:t>
            </a:r>
            <a:r>
              <a:rPr lang="en-US" sz="1800" dirty="0">
                <a:solidFill>
                  <a:srgbClr val="000000"/>
                </a:solidFill>
              </a:rPr>
              <a:t> que </a:t>
            </a:r>
            <a:r>
              <a:rPr lang="en-US" sz="1800" dirty="0" err="1">
                <a:solidFill>
                  <a:srgbClr val="000000"/>
                </a:solidFill>
              </a:rPr>
              <a:t>permite</a:t>
            </a:r>
            <a:r>
              <a:rPr lang="en-US" sz="1800" dirty="0">
                <a:solidFill>
                  <a:srgbClr val="000000"/>
                </a:solidFill>
              </a:rPr>
              <a:t> la </a:t>
            </a:r>
            <a:r>
              <a:rPr lang="en-US" sz="1800" dirty="0" err="1">
                <a:solidFill>
                  <a:srgbClr val="000000"/>
                </a:solidFill>
              </a:rPr>
              <a:t>comunicación</a:t>
            </a:r>
            <a:r>
              <a:rPr lang="en-US" sz="1800" dirty="0">
                <a:solidFill>
                  <a:srgbClr val="000000"/>
                </a:solidFill>
              </a:rPr>
              <a:t> del </a:t>
            </a:r>
            <a:r>
              <a:rPr lang="en-US" sz="1800" dirty="0" err="1">
                <a:solidFill>
                  <a:srgbClr val="000000"/>
                </a:solidFill>
              </a:rPr>
              <a:t>dispositivo</a:t>
            </a:r>
            <a:r>
              <a:rPr lang="en-US" sz="1800" dirty="0">
                <a:solidFill>
                  <a:srgbClr val="000000"/>
                </a:solidFill>
              </a:rPr>
              <a:t> IoT con Sigfox.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94939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A9096-CEA8-4359-ACDF-17527CB1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 DEL CIRCUITO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E52B97-1610-4064-8989-F9F12321435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34" y="2093975"/>
            <a:ext cx="6748669" cy="44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71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212</Words>
  <Application>Microsoft Office PowerPoint</Application>
  <PresentationFormat>Panorámica</PresentationFormat>
  <Paragraphs>30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Calibri</vt:lpstr>
      <vt:lpstr>Rockwell</vt:lpstr>
      <vt:lpstr>Rockwell Condensed</vt:lpstr>
      <vt:lpstr>Rockwell Extra Bold</vt:lpstr>
      <vt:lpstr>Wingdings</vt:lpstr>
      <vt:lpstr>Letras en madera</vt:lpstr>
      <vt:lpstr>SCALA</vt:lpstr>
      <vt:lpstr>Problemática</vt:lpstr>
      <vt:lpstr>Planteamiento de la Solución</vt:lpstr>
      <vt:lpstr>Materiales Usados</vt:lpstr>
      <vt:lpstr>Arduino</vt:lpstr>
      <vt:lpstr>Sensor de Peso</vt:lpstr>
      <vt:lpstr>HX711</vt:lpstr>
      <vt:lpstr>Thinxtra</vt:lpstr>
      <vt:lpstr>DISEÑO DEL CIRCUITO</vt:lpstr>
      <vt:lpstr>SIGFOX</vt:lpstr>
      <vt:lpstr>Descripción de la Aplicación Móvil</vt:lpstr>
      <vt:lpstr>Login</vt:lpstr>
      <vt:lpstr>Menú principal</vt:lpstr>
      <vt:lpstr>Clasificador de Objetos</vt:lpstr>
      <vt:lpstr>Entrenamiento</vt:lpstr>
      <vt:lpstr>Histórico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</dc:title>
  <dc:creator>Necker Ivan Espinosa Feijoo</dc:creator>
  <cp:lastModifiedBy>Jonathan Oswaldo Yagual Peredo</cp:lastModifiedBy>
  <cp:revision>4</cp:revision>
  <dcterms:created xsi:type="dcterms:W3CDTF">2019-08-23T05:54:36Z</dcterms:created>
  <dcterms:modified xsi:type="dcterms:W3CDTF">2019-08-24T17:54:50Z</dcterms:modified>
</cp:coreProperties>
</file>